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74" r:id="rId3"/>
    <p:sldId id="261" r:id="rId4"/>
    <p:sldId id="258" r:id="rId5"/>
    <p:sldId id="259" r:id="rId6"/>
    <p:sldId id="263" r:id="rId7"/>
    <p:sldId id="262" r:id="rId8"/>
    <p:sldId id="275" r:id="rId9"/>
    <p:sldId id="278" r:id="rId10"/>
    <p:sldId id="279" r:id="rId11"/>
    <p:sldId id="280" r:id="rId12"/>
    <p:sldId id="265" r:id="rId13"/>
    <p:sldId id="276" r:id="rId14"/>
    <p:sldId id="277" r:id="rId15"/>
    <p:sldId id="266" r:id="rId16"/>
    <p:sldId id="284" r:id="rId17"/>
    <p:sldId id="281" r:id="rId18"/>
    <p:sldId id="282" r:id="rId19"/>
    <p:sldId id="324" r:id="rId20"/>
    <p:sldId id="329" r:id="rId21"/>
    <p:sldId id="325" r:id="rId22"/>
    <p:sldId id="326" r:id="rId23"/>
    <p:sldId id="327" r:id="rId24"/>
    <p:sldId id="328" r:id="rId25"/>
    <p:sldId id="319" r:id="rId26"/>
    <p:sldId id="320" r:id="rId27"/>
    <p:sldId id="321" r:id="rId28"/>
    <p:sldId id="322" r:id="rId29"/>
    <p:sldId id="323" r:id="rId30"/>
    <p:sldId id="296" r:id="rId31"/>
    <p:sldId id="314" r:id="rId32"/>
    <p:sldId id="285" r:id="rId33"/>
    <p:sldId id="298" r:id="rId34"/>
    <p:sldId id="289" r:id="rId35"/>
    <p:sldId id="297" r:id="rId36"/>
    <p:sldId id="299" r:id="rId37"/>
    <p:sldId id="291" r:id="rId38"/>
    <p:sldId id="290" r:id="rId39"/>
    <p:sldId id="300" r:id="rId40"/>
    <p:sldId id="294" r:id="rId41"/>
    <p:sldId id="306" r:id="rId42"/>
    <p:sldId id="305" r:id="rId43"/>
    <p:sldId id="301" r:id="rId44"/>
    <p:sldId id="304" r:id="rId45"/>
    <p:sldId id="303" r:id="rId46"/>
    <p:sldId id="286" r:id="rId47"/>
    <p:sldId id="287" r:id="rId48"/>
    <p:sldId id="288" r:id="rId49"/>
    <p:sldId id="313" r:id="rId50"/>
    <p:sldId id="307" r:id="rId51"/>
    <p:sldId id="312" r:id="rId52"/>
    <p:sldId id="330" r:id="rId53"/>
    <p:sldId id="308" r:id="rId54"/>
    <p:sldId id="310" r:id="rId55"/>
    <p:sldId id="271" r:id="rId56"/>
    <p:sldId id="331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61692" autoAdjust="0"/>
  </p:normalViewPr>
  <p:slideViewPr>
    <p:cSldViewPr snapToGrid="0" snapToObjects="1">
      <p:cViewPr varScale="1">
        <p:scale>
          <a:sx n="65" d="100"/>
          <a:sy n="65" d="100"/>
        </p:scale>
        <p:origin x="13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EE6D4-2BCD-EC4D-950B-15CD9711FCC7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6F45A-01F6-634D-B0CD-F78138DB7F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85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70740-339C-984C-95E1-BF89CD52BBA8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664E0-B0E4-4443-B425-F34A24312F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6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 Alligators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01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 Alligators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0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Road Alligators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0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64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MCA 61-8-326 No Passing zones</a:t>
            </a:r>
            <a:r>
              <a:rPr lang="en-US" baseline="0" dirty="0"/>
              <a:t> amended  to permit crossing center line to pass when “there is sufficient clear sight distance to the left side of the center of the roadway”</a:t>
            </a:r>
            <a:endParaRPr lang="en-US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MCA 61-8-605</a:t>
            </a:r>
            <a:r>
              <a:rPr lang="en-US" baseline="0" dirty="0"/>
              <a:t>  </a:t>
            </a:r>
            <a:r>
              <a:rPr lang="en-US" dirty="0"/>
              <a:t>Riding on Roadways  (1)A person operating a bicycle</a:t>
            </a:r>
            <a:r>
              <a:rPr lang="en-US" baseline="0" dirty="0"/>
              <a:t> on a roadway at less than the normal speed of traffic s</a:t>
            </a:r>
            <a:r>
              <a:rPr lang="en-US" dirty="0"/>
              <a:t>hall ride in the right-hand lane of the roadway, subject to the following provisions:</a:t>
            </a:r>
          </a:p>
          <a:p>
            <a:pPr marL="228600" marR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baseline="0" dirty="0"/>
              <a:t>If the right-hand lane is wide enough to be safely shared with the overtaking vehicles , a bicyclist shall ride far enough to the right as judged safe by the bicyclist to facilitate the movement of overtaking vehicles unless other conditions make it unsafe to do so.</a:t>
            </a:r>
          </a:p>
          <a:p>
            <a:pPr marL="228600" marR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baseline="0" dirty="0"/>
              <a:t>A bicyclist may use a lane other than the right-hand lane when: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) overtaking and passing a slower vehicle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ii) Preparing for a left turn at an intersection or into a private road or driveway: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iii) The right-hand lane is a dedicated right turn lane and the bicyclist does not intend to turn right; or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iv) It is necessary to avoid a condition that makes it unsafe to right  in the right-hand lane of the roadway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2) A person operating a bicycle on a one-way roadway with two or more marked traffic lanes may ride as close to the left side of the roadway as judged safe by the bicyclist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3) Persons riding bicycles on a roadway shall ride in single file except when: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a) riding on paths or parts of roadway set aside for the exclusive use of bicycles;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b)Overtaking and passing another bicycle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c) Riding on a paved shoulder or in a parking lane, in which case the persons may ride two abreast; or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d) Riding within a single lane on a </a:t>
            </a:r>
            <a:r>
              <a:rPr lang="en-US" baseline="0" dirty="0" err="1"/>
              <a:t>laned</a:t>
            </a:r>
            <a:r>
              <a:rPr lang="en-US" baseline="0" dirty="0"/>
              <a:t> roadway with at least two lanes in each directions, in which case the persons may ride two abreast </a:t>
            </a:r>
            <a:r>
              <a:rPr lang="en-US" u="sng" baseline="0" dirty="0"/>
              <a:t>only </a:t>
            </a:r>
            <a:r>
              <a:rPr lang="en-US" u="none" baseline="0" dirty="0"/>
              <a:t>if they do not impede the normal and reasonable movement of traffic more that they would otherwise impede traffic by riding single files and accordance with the provisions of the chapter.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none" baseline="0" dirty="0"/>
              <a:t>4</a:t>
            </a:r>
            <a:r>
              <a:rPr lang="en-US" u="sng" baseline="0" dirty="0"/>
              <a:t>) A bicyclist is not expected or required to ride:</a:t>
            </a:r>
          </a:p>
          <a:p>
            <a:pPr marL="228600" marR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u="sng" baseline="0" dirty="0"/>
              <a:t>Over or through hazards at the edge of a roadway, including but not limited to fixed or moving objects, parked or moving vehicles, bicycles, pedestrians, animals, surface hazards, or narrow lanes; or</a:t>
            </a:r>
          </a:p>
          <a:p>
            <a:pPr marL="228600" marR="0" indent="-2286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u="sng" baseline="0" dirty="0"/>
              <a:t>without a reasonable margin of safety on the right side of the roadway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0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 over and yield to emergency vehicles using a siren and red or blue flashing lights. </a:t>
            </a:r>
          </a:p>
          <a:p>
            <a:pPr marL="0" indent="0"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Don't crowd the plow! Snow plow drivers have many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blindspots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just because you can see them, doesn't mean that they can see you. </a:t>
            </a:r>
          </a:p>
          <a:p>
            <a:r>
              <a:rPr lang="en-US" dirty="0"/>
              <a:t>Plows aren't just removing snow. They may also be spreading sand or deicer on the road.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maintain a safe following distance (at least four car lengths behind the plow)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Never pass a plow on the right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Be patient- do not pass a plow during low visibility. The plow will pull over when it’s safe to let other vehicles safely pass.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Slow down!</a:t>
            </a:r>
          </a:p>
          <a:p>
            <a:r>
              <a:rPr lang="en-US" dirty="0"/>
              <a:t>Plows are large and move slower than highway speeds. It is difficult to judge distance when approaching the plow so slow down immediately to avoid a collision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51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64E0-B0E4-4443-B425-F34A24312FA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Standards and Benchmarks:</a:t>
            </a:r>
            <a:r>
              <a:rPr lang="en-US" baseline="0" dirty="0"/>
              <a:t> </a:t>
            </a:r>
            <a:r>
              <a:rPr lang="en-US" dirty="0"/>
              <a:t>This is for your reference and not to be read to the class verbatim.  Please review</a:t>
            </a:r>
            <a:r>
              <a:rPr lang="en-US" baseline="0" dirty="0"/>
              <a:t> prior to the lesson so you are aware of what the student will be required to know at the end of the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6B751-3AA4-874D-9CB5-26B5ACA59E5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6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5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1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7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03780-7EDB-1345-A052-E7FB1ADF62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4274E-FEAD-476E-8200-1CB34983207B}"/>
              </a:ext>
            </a:extLst>
          </p:cNvPr>
          <p:cNvSpPr txBox="1"/>
          <p:nvPr userDrawn="1"/>
        </p:nvSpPr>
        <p:spPr>
          <a:xfrm>
            <a:off x="8014448" y="6400412"/>
            <a:ext cx="708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3.3 -</a:t>
            </a:r>
          </a:p>
        </p:txBody>
      </p:sp>
    </p:spTree>
    <p:extLst>
      <p:ext uri="{BB962C8B-B14F-4D97-AF65-F5344CB8AC3E}">
        <p14:creationId xmlns:p14="http://schemas.microsoft.com/office/powerpoint/2010/main" val="15076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043" y="1949380"/>
            <a:ext cx="7772400" cy="954594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Module 3.4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075175" y="3094891"/>
            <a:ext cx="6963506" cy="169817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+mj-lt"/>
              </a:rPr>
              <a:t>Sharing the Road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Share the road. Drive with courtesy.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4083" y="592585"/>
            <a:ext cx="8540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accent2"/>
              </a:buClr>
              <a:buFont typeface="Monotype Sorts" charset="0"/>
              <a:buNone/>
            </a:pPr>
            <a:r>
              <a:rPr kumimoji="1" lang="en-US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itchFamily="34" charset="0"/>
              </a:rPr>
              <a:t>Montana Teen Driver Education and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93" y="5495809"/>
            <a:ext cx="880501" cy="7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3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8412" y="210877"/>
            <a:ext cx="7428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Video Activity 1: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Identify Users of the HTS</a:t>
            </a:r>
            <a:endParaRPr lang="en-US" sz="3600" dirty="0"/>
          </a:p>
        </p:txBody>
      </p:sp>
      <p:pic>
        <p:nvPicPr>
          <p:cNvPr id="3" name="3.4-10 Identify HTS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8467" y="1525485"/>
            <a:ext cx="6771588" cy="3809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04735" y="5802352"/>
            <a:ext cx="209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 pitchFamily="34" charset="0"/>
              </a:rPr>
              <a:t>PLAY VIDEO (1:23)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0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2514"/>
            <a:ext cx="8229600" cy="95832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Did you get them all?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685422" y="1480841"/>
            <a:ext cx="4038600" cy="4117040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latin typeface="+mj-lt"/>
                <a:cs typeface="Arial" pitchFamily="34" charset="0"/>
              </a:rPr>
              <a:t>Pedestrians</a:t>
            </a:r>
          </a:p>
          <a:p>
            <a:r>
              <a:rPr lang="en-US" sz="3200" dirty="0">
                <a:latin typeface="+mj-lt"/>
                <a:cs typeface="Arial" pitchFamily="34" charset="0"/>
              </a:rPr>
              <a:t>Motorcyclists</a:t>
            </a:r>
          </a:p>
          <a:p>
            <a:r>
              <a:rPr lang="en-US" sz="3200" dirty="0">
                <a:latin typeface="+mj-lt"/>
                <a:cs typeface="Arial" pitchFamily="34" charset="0"/>
              </a:rPr>
              <a:t>Drivers of:</a:t>
            </a:r>
          </a:p>
          <a:p>
            <a:pPr lvl="1"/>
            <a:r>
              <a:rPr lang="en-US" sz="2800" dirty="0">
                <a:latin typeface="+mj-lt"/>
                <a:cs typeface="Arial" pitchFamily="34" charset="0"/>
              </a:rPr>
              <a:t>SUVs</a:t>
            </a:r>
          </a:p>
          <a:p>
            <a:pPr lvl="1"/>
            <a:r>
              <a:rPr lang="en-US" sz="2800" dirty="0">
                <a:latin typeface="+mj-lt"/>
                <a:cs typeface="Arial" pitchFamily="34" charset="0"/>
              </a:rPr>
              <a:t>Pickups</a:t>
            </a:r>
          </a:p>
          <a:p>
            <a:pPr lvl="1"/>
            <a:r>
              <a:rPr lang="en-US" sz="2800" dirty="0">
                <a:latin typeface="+mj-lt"/>
                <a:cs typeface="Arial" pitchFamily="34" charset="0"/>
              </a:rPr>
              <a:t>Passenger Cars</a:t>
            </a:r>
          </a:p>
          <a:p>
            <a:pPr lvl="1"/>
            <a:r>
              <a:rPr lang="en-US" sz="2800" dirty="0">
                <a:latin typeface="+mj-lt"/>
                <a:cs typeface="Arial" pitchFamily="34" charset="0"/>
              </a:rPr>
              <a:t>Minivans</a:t>
            </a:r>
          </a:p>
          <a:p>
            <a:pPr lvl="1"/>
            <a:r>
              <a:rPr lang="en-US" sz="2800" dirty="0">
                <a:latin typeface="+mj-lt"/>
                <a:cs typeface="Arial" pitchFamily="34" charset="0"/>
              </a:rPr>
              <a:t>Small Box Trucks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908"/>
            <a:ext cx="8229600" cy="9417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Who else is out there?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09600" y="1625790"/>
            <a:ext cx="4038600" cy="3577701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itchFamily="34" charset="0"/>
              </a:rPr>
              <a:t>Horseback riders</a:t>
            </a:r>
          </a:p>
          <a:p>
            <a:r>
              <a:rPr lang="en-US" dirty="0">
                <a:latin typeface="+mj-lt"/>
                <a:cs typeface="Arial" pitchFamily="34" charset="0"/>
              </a:rPr>
              <a:t>Bicyclists</a:t>
            </a:r>
          </a:p>
          <a:p>
            <a:r>
              <a:rPr lang="en-US" dirty="0">
                <a:latin typeface="+mj-lt"/>
                <a:cs typeface="Arial" pitchFamily="34" charset="0"/>
              </a:rPr>
              <a:t>People in wheelchairs</a:t>
            </a:r>
          </a:p>
          <a:p>
            <a:r>
              <a:rPr lang="en-US" dirty="0">
                <a:latin typeface="+mj-lt"/>
                <a:cs typeface="Arial" pitchFamily="34" charset="0"/>
              </a:rPr>
              <a:t>Skateboarders</a:t>
            </a:r>
          </a:p>
          <a:p>
            <a:r>
              <a:rPr lang="en-US" dirty="0" err="1">
                <a:latin typeface="+mj-lt"/>
                <a:cs typeface="Arial" pitchFamily="34" charset="0"/>
              </a:rPr>
              <a:t>ATVers</a:t>
            </a:r>
            <a:endParaRPr lang="en-US" dirty="0">
              <a:latin typeface="+mj-lt"/>
              <a:cs typeface="Arial" pitchFamily="34" charset="0"/>
            </a:endParaRPr>
          </a:p>
          <a:p>
            <a:r>
              <a:rPr lang="en-US" dirty="0">
                <a:latin typeface="+mj-lt"/>
                <a:cs typeface="Arial" pitchFamily="34" charset="0"/>
              </a:rPr>
              <a:t>Snowmobilers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625790"/>
            <a:ext cx="4218008" cy="3656424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itchFamily="34" charset="0"/>
              </a:rPr>
              <a:t>Drivers of:</a:t>
            </a:r>
          </a:p>
          <a:p>
            <a:pPr lvl="1"/>
            <a:r>
              <a:rPr lang="en-US" dirty="0">
                <a:latin typeface="+mj-lt"/>
                <a:cs typeface="Arial" pitchFamily="34" charset="0"/>
              </a:rPr>
              <a:t>RVs with and without trailers</a:t>
            </a:r>
          </a:p>
          <a:p>
            <a:pPr lvl="1"/>
            <a:r>
              <a:rPr lang="en-US" dirty="0">
                <a:latin typeface="+mj-lt"/>
                <a:cs typeface="Arial" pitchFamily="34" charset="0"/>
              </a:rPr>
              <a:t>Farm equipment</a:t>
            </a:r>
          </a:p>
          <a:p>
            <a:pPr lvl="1"/>
            <a:r>
              <a:rPr lang="en-US" dirty="0">
                <a:latin typeface="+mj-lt"/>
                <a:cs typeface="Arial" pitchFamily="34" charset="0"/>
              </a:rPr>
              <a:t>Buses (school and luxury)</a:t>
            </a:r>
          </a:p>
          <a:p>
            <a:pPr lvl="1"/>
            <a:r>
              <a:rPr lang="en-US" dirty="0">
                <a:latin typeface="+mj-lt"/>
                <a:cs typeface="Arial" pitchFamily="34" charset="0"/>
              </a:rPr>
              <a:t>Semi-trucks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19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71789"/>
            <a:ext cx="8229600" cy="96728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722" y="1339070"/>
            <a:ext cx="7811478" cy="4691340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Every user has made a choice on how they will use the HTS.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C00000"/>
                </a:solidFill>
                <a:latin typeface="+mj-lt"/>
              </a:rPr>
              <a:t>Think …</a:t>
            </a:r>
          </a:p>
          <a:p>
            <a:r>
              <a:rPr lang="en-US" dirty="0">
                <a:latin typeface="+mj-lt"/>
              </a:rPr>
              <a:t>What if their choice is different from yours?  </a:t>
            </a:r>
          </a:p>
          <a:p>
            <a:r>
              <a:rPr lang="en-US" dirty="0">
                <a:latin typeface="+mj-lt"/>
              </a:rPr>
              <a:t>Will you respect their choice and accept that they may use the HTS differently than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8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838" y="1333292"/>
            <a:ext cx="7896922" cy="215563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Vehicles</a:t>
            </a:r>
            <a:br>
              <a:rPr lang="en-US" sz="3600" dirty="0">
                <a:latin typeface="+mj-lt"/>
              </a:rPr>
            </a:br>
            <a:br>
              <a:rPr lang="en-US" sz="3600" dirty="0">
                <a:latin typeface="+mj-lt"/>
              </a:rPr>
            </a:br>
            <a:r>
              <a:rPr lang="en-US" sz="3600" i="1" dirty="0">
                <a:latin typeface="+mj-lt"/>
              </a:rPr>
              <a:t>Modes of Transportation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3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00"/>
            <a:ext cx="8229600" cy="10244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Modes of Transportation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77108" y="1425247"/>
            <a:ext cx="7209691" cy="40522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j-lt"/>
                <a:cs typeface="Arial" pitchFamily="34" charset="0"/>
              </a:rPr>
              <a:t>Many different </a:t>
            </a:r>
            <a:r>
              <a:rPr lang="en-US" sz="2800" b="1" dirty="0">
                <a:latin typeface="+mj-lt"/>
                <a:cs typeface="Arial" pitchFamily="34" charset="0"/>
              </a:rPr>
              <a:t>types</a:t>
            </a:r>
            <a:r>
              <a:rPr lang="en-US" sz="2800" dirty="0">
                <a:latin typeface="+mj-lt"/>
                <a:cs typeface="Arial" pitchFamily="34" charset="0"/>
              </a:rPr>
              <a:t> of vehicles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j-lt"/>
                <a:cs typeface="Arial" pitchFamily="34" charset="0"/>
              </a:rPr>
              <a:t>All levels of </a:t>
            </a:r>
            <a:r>
              <a:rPr lang="en-US" sz="2800" b="1" dirty="0">
                <a:latin typeface="+mj-lt"/>
                <a:cs typeface="Arial" pitchFamily="34" charset="0"/>
              </a:rPr>
              <a:t>maintenance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j-lt"/>
                <a:cs typeface="Arial" pitchFamily="34" charset="0"/>
              </a:rPr>
              <a:t>Wide range of </a:t>
            </a:r>
            <a:r>
              <a:rPr lang="en-US" sz="2800" b="1" dirty="0">
                <a:latin typeface="+mj-lt"/>
                <a:cs typeface="Arial" pitchFamily="34" charset="0"/>
              </a:rPr>
              <a:t>models</a:t>
            </a:r>
            <a:r>
              <a:rPr lang="en-US" sz="2800" dirty="0">
                <a:latin typeface="+mj-lt"/>
                <a:cs typeface="Arial" pitchFamily="34" charset="0"/>
              </a:rPr>
              <a:t> and </a:t>
            </a:r>
            <a:r>
              <a:rPr lang="en-US" sz="2800" b="1" dirty="0">
                <a:latin typeface="+mj-lt"/>
                <a:cs typeface="Arial" pitchFamily="34" charset="0"/>
              </a:rPr>
              <a:t>ages</a:t>
            </a:r>
            <a:r>
              <a:rPr lang="en-US" sz="2800" dirty="0">
                <a:latin typeface="+mj-lt"/>
                <a:cs typeface="Arial" pitchFamily="34" charset="0"/>
              </a:rPr>
              <a:t> of a vehicles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j-lt"/>
                <a:cs typeface="Arial" pitchFamily="34" charset="0"/>
              </a:rPr>
              <a:t>Different </a:t>
            </a:r>
            <a:r>
              <a:rPr lang="en-US" sz="2800" b="1" dirty="0">
                <a:latin typeface="+mj-lt"/>
                <a:cs typeface="Arial" pitchFamily="34" charset="0"/>
              </a:rPr>
              <a:t>handling characteristics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+mj-lt"/>
                <a:cs typeface="Arial" pitchFamily="34" charset="0"/>
              </a:rPr>
              <a:t>Ability to operate in </a:t>
            </a:r>
            <a:r>
              <a:rPr lang="en-US" sz="2800" b="1" dirty="0">
                <a:latin typeface="+mj-lt"/>
                <a:cs typeface="Arial" pitchFamily="34" charset="0"/>
              </a:rPr>
              <a:t>different environmental situations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21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82" y="472817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Every HTS User is a Zone Change!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3557" y="1738003"/>
            <a:ext cx="8125488" cy="837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cs typeface="Arial" pitchFamily="34" charset="0"/>
              </a:rPr>
              <a:t>See the Zone Change.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3482" y="2575848"/>
            <a:ext cx="8229600" cy="851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cs typeface="Arial" pitchFamily="34" charset="0"/>
              </a:rPr>
              <a:t>Employ the vehicle control sequence.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62975" y="4471516"/>
            <a:ext cx="70843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  <a:cs typeface="Arial" pitchFamily="34" charset="0"/>
              </a:rPr>
              <a:t>Solve the Zone Change by increasing space and time.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3877" y="3427469"/>
            <a:ext cx="7928811" cy="862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  <a:cs typeface="Arial" pitchFamily="34" charset="0"/>
              </a:rPr>
              <a:t>How do you do that?</a:t>
            </a:r>
          </a:p>
        </p:txBody>
      </p:sp>
    </p:spTree>
    <p:extLst>
      <p:ext uri="{BB962C8B-B14F-4D97-AF65-F5344CB8AC3E}">
        <p14:creationId xmlns:p14="http://schemas.microsoft.com/office/powerpoint/2010/main" val="3739134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9004"/>
            <a:ext cx="8229600" cy="8237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Student Activity 2: </a:t>
            </a:r>
            <a:r>
              <a:rPr lang="en-US" sz="4000" dirty="0">
                <a:latin typeface="+mj-lt"/>
              </a:rPr>
              <a:t>Sharing the 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207" y="1695306"/>
            <a:ext cx="7578506" cy="3605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+mj-lt"/>
                <a:cs typeface="Arial" pitchFamily="34" charset="0"/>
              </a:rPr>
              <a:t>Have your </a:t>
            </a:r>
            <a:r>
              <a:rPr lang="en-US" sz="2800" i="1" dirty="0">
                <a:latin typeface="+mj-lt"/>
              </a:rPr>
              <a:t>Sharing the Road </a:t>
            </a:r>
            <a:r>
              <a:rPr lang="en-US" sz="2800" dirty="0">
                <a:latin typeface="+mj-lt"/>
                <a:cs typeface="Arial" pitchFamily="34" charset="0"/>
              </a:rPr>
              <a:t>worksheet in front of you. Look at the 12 photos that follow showing different modes of transportation. </a:t>
            </a:r>
          </a:p>
          <a:p>
            <a:pPr marL="0" indent="0">
              <a:buNone/>
            </a:pPr>
            <a:r>
              <a:rPr lang="en-US" sz="2800" b="1" dirty="0">
                <a:latin typeface="+mj-lt"/>
                <a:cs typeface="Arial" pitchFamily="34" charset="0"/>
              </a:rPr>
              <a:t>Working in groups of 2-3:</a:t>
            </a:r>
          </a:p>
          <a:p>
            <a:pPr marL="855663" indent="-457200"/>
            <a:r>
              <a:rPr lang="en-US" sz="2800" dirty="0">
                <a:latin typeface="+mj-lt"/>
                <a:cs typeface="Arial" pitchFamily="34" charset="0"/>
              </a:rPr>
              <a:t>Identify the </a:t>
            </a:r>
            <a:r>
              <a:rPr lang="en-US" sz="2800" b="1" dirty="0">
                <a:latin typeface="+mj-lt"/>
                <a:cs typeface="Arial" pitchFamily="34" charset="0"/>
              </a:rPr>
              <a:t>Characteristics</a:t>
            </a:r>
            <a:r>
              <a:rPr lang="en-US" sz="2800" dirty="0">
                <a:latin typeface="+mj-lt"/>
                <a:cs typeface="Arial" pitchFamily="34" charset="0"/>
              </a:rPr>
              <a:t> of each mode.</a:t>
            </a:r>
          </a:p>
          <a:p>
            <a:pPr marL="855663" indent="-457200"/>
            <a:r>
              <a:rPr lang="en-US" sz="2800" dirty="0">
                <a:latin typeface="+mj-lt"/>
                <a:cs typeface="Arial" pitchFamily="34" charset="0"/>
              </a:rPr>
              <a:t>Strategize on how you can </a:t>
            </a:r>
            <a:r>
              <a:rPr lang="en-US" sz="2800" b="1" dirty="0">
                <a:latin typeface="+mj-lt"/>
                <a:cs typeface="Arial" pitchFamily="34" charset="0"/>
              </a:rPr>
              <a:t>Share the Road </a:t>
            </a:r>
            <a:r>
              <a:rPr lang="en-US" sz="2800" dirty="0">
                <a:latin typeface="+mj-lt"/>
                <a:cs typeface="Arial" pitchFamily="34" charset="0"/>
              </a:rPr>
              <a:t>with these users.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 descr="Screen Shot 2012-06-18 at 1.12.12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947"/>
          <a:stretch/>
        </p:blipFill>
        <p:spPr>
          <a:xfrm>
            <a:off x="0" y="0"/>
            <a:ext cx="9144000" cy="61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Content Placeholder 5" descr="Screen Shot 2012-06-18 at 1.15.13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420"/>
            <a:ext cx="9144000" cy="47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820119" y="2037144"/>
            <a:ext cx="5799881" cy="3592534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b="1" dirty="0">
                <a:latin typeface="+mj-lt"/>
                <a:cs typeface="Arial" pitchFamily="34" charset="0"/>
              </a:rPr>
              <a:t>Careless driving. </a:t>
            </a:r>
            <a:r>
              <a:rPr lang="en-US" dirty="0">
                <a:latin typeface="+mj-lt"/>
                <a:cs typeface="Arial" pitchFamily="34" charset="0"/>
              </a:rPr>
              <a:t>A person operating or driving a vehicle on a public highway shall drive it in a careful and prudent manner that does not unduly or unreasonably endanger the life, limb, property, or other rights of a person entitled to the use of the highway.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i="1" dirty="0">
                <a:latin typeface="+mj-lt"/>
                <a:cs typeface="Arial" pitchFamily="34" charset="0"/>
              </a:rPr>
              <a:t>MCA 61-8-302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57" y="469642"/>
            <a:ext cx="1351020" cy="13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9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Content Placeholder 5" descr="Screen Shot 2012-06-18 at 1.12.44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0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Content Placeholder 5" descr="Screen Shot 2012-06-18 at 1.14.28 PM.png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9763"/>
            <a:ext cx="9144000" cy="499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Content Placeholder 7" descr="Screen Shot 2012-06-18 at 1.13.54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6587"/>
            <a:ext cx="9144000" cy="47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5" descr="Screen Shot 2012-06-18 at 1.13.33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01"/>
          <a:stretch/>
        </p:blipFill>
        <p:spPr>
          <a:xfrm>
            <a:off x="1" y="365125"/>
            <a:ext cx="9144000" cy="54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Content Placeholder 5" descr="Screen Shot 2012-06-18 at 1.13.14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69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Content Placeholder 5" descr="Skateboard 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Content Placeholder 5" descr="DSC08494.JP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1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Content Placeholder 5" descr="WC in BL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3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Content Placeholder 5" descr="Screen Shot 2012-06-18 at 1.16.27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4" y="-1"/>
            <a:ext cx="9146894" cy="610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Content Placeholder 5" descr="Screen Shot 2012-06-18 at 1.15.53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54681" cy="56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189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Highway Transportation System </a:t>
            </a:r>
            <a:r>
              <a:rPr lang="en-US" dirty="0">
                <a:latin typeface="+mj-lt"/>
              </a:rPr>
              <a:t>(HTS)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545" y="2768433"/>
            <a:ext cx="6508376" cy="1930889"/>
          </a:xfrm>
        </p:spPr>
        <p:txBody>
          <a:bodyPr/>
          <a:lstStyle/>
          <a:p>
            <a:r>
              <a:rPr lang="en-US" dirty="0">
                <a:latin typeface="+mj-lt"/>
              </a:rPr>
              <a:t>People: </a:t>
            </a:r>
            <a:r>
              <a:rPr lang="en-US" i="1" dirty="0">
                <a:latin typeface="+mj-lt"/>
              </a:rPr>
              <a:t>Transportation users</a:t>
            </a:r>
          </a:p>
          <a:p>
            <a:r>
              <a:rPr lang="en-US" dirty="0">
                <a:latin typeface="+mj-lt"/>
              </a:rPr>
              <a:t>Vehicles: </a:t>
            </a:r>
            <a:r>
              <a:rPr lang="en-US" i="1" dirty="0">
                <a:latin typeface="+mj-lt"/>
              </a:rPr>
              <a:t>Transportation modes</a:t>
            </a:r>
          </a:p>
          <a:p>
            <a:r>
              <a:rPr lang="en-US" dirty="0">
                <a:latin typeface="+mj-lt"/>
              </a:rPr>
              <a:t>Roads: </a:t>
            </a:r>
            <a:r>
              <a:rPr lang="en-US" i="1" dirty="0">
                <a:latin typeface="+mj-lt"/>
              </a:rPr>
              <a:t>Transportation routes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8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02501" y="336029"/>
            <a:ext cx="3758954" cy="9337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PEDESTRIANS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51506" y="1269731"/>
            <a:ext cx="4040188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CHARACTERISTICS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1506" y="1942527"/>
            <a:ext cx="4040188" cy="3163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  <a:latin typeface="+mj-lt"/>
                <a:cs typeface="Arial" pitchFamily="34" charset="0"/>
              </a:rPr>
              <a:t>Suggested Characteristics:</a:t>
            </a:r>
          </a:p>
          <a:p>
            <a:r>
              <a:rPr lang="en-US" dirty="0">
                <a:latin typeface="+mj-lt"/>
                <a:cs typeface="Arial" pitchFamily="34" charset="0"/>
              </a:rPr>
              <a:t>Size and Visibility: </a:t>
            </a:r>
          </a:p>
          <a:p>
            <a:r>
              <a:rPr lang="en-US" dirty="0">
                <a:latin typeface="+mj-lt"/>
                <a:cs typeface="Arial" pitchFamily="34" charset="0"/>
              </a:rPr>
              <a:t>Speed:  </a:t>
            </a:r>
          </a:p>
          <a:p>
            <a:r>
              <a:rPr lang="en-US" dirty="0">
                <a:latin typeface="+mj-lt"/>
                <a:cs typeface="Arial" pitchFamily="34" charset="0"/>
              </a:rPr>
              <a:t>Protection:  </a:t>
            </a:r>
          </a:p>
          <a:p>
            <a:r>
              <a:rPr lang="en-US" dirty="0">
                <a:latin typeface="+mj-lt"/>
                <a:cs typeface="Arial" pitchFamily="34" charset="0"/>
              </a:rPr>
              <a:t>Predictability: </a:t>
            </a:r>
          </a:p>
          <a:p>
            <a:r>
              <a:rPr lang="en-US" dirty="0">
                <a:latin typeface="+mj-lt"/>
                <a:cs typeface="Arial" pitchFamily="34" charset="0"/>
              </a:rPr>
              <a:t>Where Found:  </a:t>
            </a:r>
          </a:p>
          <a:p>
            <a:r>
              <a:rPr lang="en-US" dirty="0">
                <a:latin typeface="+mj-lt"/>
                <a:cs typeface="Arial" pitchFamily="34" charset="0"/>
              </a:rPr>
              <a:t>Operating space: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771137" y="1269731"/>
            <a:ext cx="3792999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SHARING THE ROAD STRATEGIES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771138" y="1959733"/>
            <a:ext cx="4041775" cy="2769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rgbClr val="C00000"/>
                </a:solidFill>
                <a:latin typeface="+mj-lt"/>
                <a:cs typeface="Arial" pitchFamily="34" charset="0"/>
              </a:rPr>
              <a:t>Suggested Strategies:</a:t>
            </a:r>
          </a:p>
          <a:p>
            <a:r>
              <a:rPr lang="en-US" dirty="0">
                <a:latin typeface="+mj-lt"/>
                <a:cs typeface="Arial" pitchFamily="34" charset="0"/>
              </a:rPr>
              <a:t>Scanning Strategies?</a:t>
            </a:r>
          </a:p>
          <a:p>
            <a:r>
              <a:rPr lang="en-US" dirty="0">
                <a:latin typeface="+mj-lt"/>
                <a:cs typeface="Arial" pitchFamily="34" charset="0"/>
              </a:rPr>
              <a:t>Speed Control?</a:t>
            </a:r>
          </a:p>
          <a:p>
            <a:r>
              <a:rPr lang="en-US" dirty="0">
                <a:latin typeface="+mj-lt"/>
                <a:cs typeface="Arial" pitchFamily="34" charset="0"/>
              </a:rPr>
              <a:t>Lane Position?</a:t>
            </a:r>
          </a:p>
          <a:p>
            <a:r>
              <a:rPr lang="en-US" dirty="0">
                <a:latin typeface="+mj-lt"/>
                <a:cs typeface="Arial" pitchFamily="34" charset="0"/>
              </a:rPr>
              <a:t>Communication?</a:t>
            </a:r>
          </a:p>
          <a:p>
            <a:r>
              <a:rPr lang="en-US" dirty="0">
                <a:latin typeface="+mj-lt"/>
                <a:cs typeface="Arial" pitchFamily="34" charset="0"/>
              </a:rPr>
              <a:t>Assumptions?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Title 11"/>
          <p:cNvSpPr txBox="1">
            <a:spLocks/>
          </p:cNvSpPr>
          <p:nvPr/>
        </p:nvSpPr>
        <p:spPr>
          <a:xfrm>
            <a:off x="922809" y="5191422"/>
            <a:ext cx="6918337" cy="933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C00000"/>
                </a:solidFill>
                <a:cs typeface="Arial" pitchFamily="34" charset="0"/>
              </a:rPr>
              <a:t>Use this template to identify the characteristics and strategies of the other HTS users.</a:t>
            </a:r>
          </a:p>
        </p:txBody>
      </p:sp>
    </p:spTree>
    <p:extLst>
      <p:ext uri="{BB962C8B-B14F-4D97-AF65-F5344CB8AC3E}">
        <p14:creationId xmlns:p14="http://schemas.microsoft.com/office/powerpoint/2010/main" val="3569643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88" y="661714"/>
            <a:ext cx="8006918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BICYCLISTS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8249" y="5110825"/>
            <a:ext cx="7203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Arial" pitchFamily="34" charset="0"/>
              </a:rPr>
              <a:t>See also the </a:t>
            </a:r>
            <a:r>
              <a:rPr lang="en-US" sz="2000" b="1" dirty="0">
                <a:cs typeface="Arial" pitchFamily="34" charset="0"/>
              </a:rPr>
              <a:t>Bicycle Awareness </a:t>
            </a:r>
            <a:r>
              <a:rPr lang="en-US" sz="2000" dirty="0">
                <a:cs typeface="Arial" pitchFamily="34" charset="0"/>
              </a:rPr>
              <a:t>presentation with a video on sharing the road with bicycles and an interactive quiz on the rules of the road for bicyclists and motorists.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658" y="1804714"/>
            <a:ext cx="4111542" cy="29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69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6-18 at 12.05.0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7556"/>
            <a:ext cx="9155206" cy="544215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21438" y="3944428"/>
            <a:ext cx="7042338" cy="1875283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FFFF00"/>
                </a:solidFill>
                <a:latin typeface="+mj-lt"/>
                <a:cs typeface="Arial" pitchFamily="34" charset="0"/>
              </a:rPr>
              <a:t>How is your right front zone?</a:t>
            </a:r>
          </a:p>
          <a:p>
            <a:r>
              <a:rPr lang="en-US" sz="2400" dirty="0">
                <a:solidFill>
                  <a:srgbClr val="FFFF00"/>
                </a:solidFill>
                <a:latin typeface="+mj-lt"/>
                <a:cs typeface="Arial" pitchFamily="34" charset="0"/>
              </a:rPr>
              <a:t>How is your left front zone?</a:t>
            </a:r>
          </a:p>
          <a:p>
            <a:r>
              <a:rPr lang="en-US" sz="2400" dirty="0">
                <a:solidFill>
                  <a:srgbClr val="FFFF00"/>
                </a:solidFill>
                <a:latin typeface="+mj-lt"/>
                <a:cs typeface="Arial" pitchFamily="34" charset="0"/>
              </a:rPr>
              <a:t>What other zones should you check?</a:t>
            </a:r>
          </a:p>
          <a:p>
            <a:r>
              <a:rPr lang="en-US" sz="2400" dirty="0">
                <a:solidFill>
                  <a:srgbClr val="FFFF00"/>
                </a:solidFill>
                <a:latin typeface="+mj-lt"/>
                <a:cs typeface="Arial" pitchFamily="34" charset="0"/>
              </a:rPr>
              <a:t>What should you do to share the road with this cyclist?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33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6-18 at 12.05.5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066" y="0"/>
            <a:ext cx="9500225" cy="590774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79041" y="4350936"/>
            <a:ext cx="6983604" cy="1556805"/>
          </a:xfrm>
          <a:noFill/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How is your right front zone?</a:t>
            </a:r>
          </a:p>
          <a:p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How is your left front zone?</a:t>
            </a:r>
          </a:p>
          <a:p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What other zones should you check?</a:t>
            </a:r>
          </a:p>
          <a:p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What should you do to share the road with this cyclist?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24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2-06-18 at 12.02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7" y="568712"/>
            <a:ext cx="9126843" cy="5296829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258094" y="4341488"/>
            <a:ext cx="4489185" cy="1285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You are about to make a left turn</a:t>
            </a:r>
          </a:p>
          <a:p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How is your left front zone?</a:t>
            </a:r>
          </a:p>
          <a:p>
            <a:r>
              <a:rPr lang="en-US" sz="2000" dirty="0">
                <a:solidFill>
                  <a:srgbClr val="FFFF00"/>
                </a:solidFill>
                <a:latin typeface="+mj-lt"/>
                <a:cs typeface="Arial" pitchFamily="34" charset="0"/>
              </a:rPr>
              <a:t>What should you do?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2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 descr="Screen Shot 2012-06-07 at 9.52.13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42" y="1695421"/>
            <a:ext cx="7355426" cy="3391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4562" y="5397183"/>
            <a:ext cx="69547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Drivers can cross the yellow centerline to pass a person on a bicycle.  Slow down and wait until it is safe to pass.</a:t>
            </a:r>
          </a:p>
          <a:p>
            <a:pPr algn="r"/>
            <a:r>
              <a:rPr lang="en-US" sz="1600" dirty="0">
                <a:latin typeface="+mj-lt"/>
                <a:cs typeface="Arial" pitchFamily="34" charset="0"/>
              </a:rPr>
              <a:t>MCA 61-8-326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489" y="184664"/>
            <a:ext cx="8341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j-lt"/>
                <a:cs typeface="Arial" pitchFamily="34" charset="0"/>
              </a:rPr>
              <a:t>Sharing the Road with Bicyclists </a:t>
            </a:r>
            <a:br>
              <a:rPr lang="en-US" sz="3600" dirty="0">
                <a:solidFill>
                  <a:srgbClr val="C00000"/>
                </a:solidFill>
                <a:latin typeface="+mj-lt"/>
                <a:cs typeface="Arial" pitchFamily="34" charset="0"/>
              </a:rPr>
            </a:br>
            <a:r>
              <a:rPr lang="en-US" sz="3600" dirty="0">
                <a:latin typeface="+mj-lt"/>
                <a:cs typeface="Arial" pitchFamily="34" charset="0"/>
              </a:rPr>
              <a:t>Passing Safely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1" y="5232954"/>
            <a:ext cx="1057102" cy="10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4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16530" y="1154600"/>
            <a:ext cx="2916315" cy="639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CHARACTERISTICS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83224" y="1165830"/>
            <a:ext cx="4203578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SHARING THE ROAD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6530" y="446714"/>
            <a:ext cx="7688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+mj-lt"/>
                <a:cs typeface="Arial" pitchFamily="34" charset="0"/>
              </a:rPr>
              <a:t>Bicyclists</a:t>
            </a:r>
          </a:p>
        </p:txBody>
      </p:sp>
    </p:spTree>
    <p:extLst>
      <p:ext uri="{BB962C8B-B14F-4D97-AF65-F5344CB8AC3E}">
        <p14:creationId xmlns:p14="http://schemas.microsoft.com/office/powerpoint/2010/main" val="189696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926" y="642017"/>
            <a:ext cx="8006918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MOTORCYCLISTS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Screen Shot 2012-06-17 at 9.13.35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140" y="1785018"/>
            <a:ext cx="4282068" cy="2334350"/>
          </a:xfrm>
          <a:prstGeom prst="rect">
            <a:avLst/>
          </a:prstGeom>
        </p:spPr>
      </p:pic>
      <p:pic>
        <p:nvPicPr>
          <p:cNvPr id="6" name="Picture 5" descr="Screen Shot 2012-06-18 at 11.39.53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1" y="1785017"/>
            <a:ext cx="4675260" cy="2334351"/>
          </a:xfrm>
          <a:prstGeom prst="rect">
            <a:avLst/>
          </a:prstGeom>
        </p:spPr>
      </p:pic>
      <p:pic>
        <p:nvPicPr>
          <p:cNvPr id="7" name="Picture 6" descr="DBL Yellow Motorcyc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44" y="4337775"/>
            <a:ext cx="3943191" cy="22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2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creen Shot 2012-06-14 at 9.21.44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51" y="673326"/>
            <a:ext cx="4877627" cy="2720061"/>
          </a:xfrm>
          <a:prstGeom prst="rect">
            <a:avLst/>
          </a:prstGeom>
        </p:spPr>
      </p:pic>
      <p:pic>
        <p:nvPicPr>
          <p:cNvPr id="8" name="Picture 7" descr="Screen Shot 2012-06-14 at 9.27.2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51" y="3495317"/>
            <a:ext cx="4566807" cy="2751863"/>
          </a:xfrm>
          <a:prstGeom prst="rect">
            <a:avLst/>
          </a:prstGeom>
        </p:spPr>
      </p:pic>
      <p:pic>
        <p:nvPicPr>
          <p:cNvPr id="10" name="Picture 9" descr="Screen Shot 2012-06-14 at 9.32.14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189" y="673326"/>
            <a:ext cx="5265811" cy="2705613"/>
          </a:xfrm>
          <a:prstGeom prst="rect">
            <a:avLst/>
          </a:prstGeom>
        </p:spPr>
      </p:pic>
      <p:pic>
        <p:nvPicPr>
          <p:cNvPr id="11" name="Picture 10" descr="Screen Shot 2012-06-14 at 9.37.29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677" y="3495322"/>
            <a:ext cx="4936323" cy="27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9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6847" y="1372649"/>
            <a:ext cx="3102745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CHARACTERISTICS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373101" y="1372649"/>
            <a:ext cx="4054940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SHARING THE ROAD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6847" y="429203"/>
            <a:ext cx="7781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+mj-lt"/>
                <a:cs typeface="Arial" pitchFamily="34" charset="0"/>
              </a:rPr>
              <a:t>Motorcyclists</a:t>
            </a:r>
          </a:p>
        </p:txBody>
      </p:sp>
    </p:spTree>
    <p:extLst>
      <p:ext uri="{BB962C8B-B14F-4D97-AF65-F5344CB8AC3E}">
        <p14:creationId xmlns:p14="http://schemas.microsoft.com/office/powerpoint/2010/main" val="3211206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07897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Underlying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1604"/>
            <a:ext cx="8229600" cy="12459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+mj-lt"/>
                <a:cs typeface="Arial" pitchFamily="34" charset="0"/>
              </a:rPr>
              <a:t>What do the people on the following slide</a:t>
            </a:r>
            <a:br>
              <a:rPr lang="en-US" dirty="0">
                <a:latin typeface="+mj-lt"/>
                <a:cs typeface="Arial" pitchFamily="34" charset="0"/>
              </a:rPr>
            </a:br>
            <a:r>
              <a:rPr lang="en-US" dirty="0">
                <a:latin typeface="+mj-lt"/>
                <a:cs typeface="Arial" pitchFamily="34" charset="0"/>
              </a:rPr>
              <a:t>have in common?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42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93" y="632626"/>
            <a:ext cx="8447233" cy="126229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PASSENGER CARS AND PICKUPS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creen Shot 2012-06-19 at 6.08.46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63" y="1894919"/>
            <a:ext cx="6735492" cy="38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42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" name="Picture 8" descr="Screen Shot 2012-06-19 at 6.17.10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498" y="-1"/>
            <a:ext cx="5088690" cy="2838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6" y="2955527"/>
            <a:ext cx="4666227" cy="34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73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28221" y="1511212"/>
            <a:ext cx="3227033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CHARACTERISTICS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97388" y="1527965"/>
            <a:ext cx="4041775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SHARING THE ROAD STRATEGIES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8222" y="456098"/>
            <a:ext cx="8158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+mj-lt"/>
                <a:cs typeface="Arial" pitchFamily="34" charset="0"/>
              </a:rPr>
              <a:t>Passenger Cars and Pickups</a:t>
            </a:r>
          </a:p>
        </p:txBody>
      </p:sp>
    </p:spTree>
    <p:extLst>
      <p:ext uri="{BB962C8B-B14F-4D97-AF65-F5344CB8AC3E}">
        <p14:creationId xmlns:p14="http://schemas.microsoft.com/office/powerpoint/2010/main" val="818527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415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CONSTRUCTION WORK ZONE VEHICLES AND SNOW PLOWS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98" y="1947713"/>
            <a:ext cx="5131204" cy="3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1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Screen Shot 2012-06-19 at 5.23.2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659" y="3278506"/>
            <a:ext cx="4159404" cy="3077844"/>
          </a:xfrm>
          <a:prstGeom prst="rect">
            <a:avLst/>
          </a:prstGeom>
        </p:spPr>
      </p:pic>
      <p:pic>
        <p:nvPicPr>
          <p:cNvPr id="8" name="Picture 7" descr="Screen Shot 2012-06-18 at 1.06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69" y="108066"/>
            <a:ext cx="5027992" cy="31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74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2733" y="401186"/>
            <a:ext cx="735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+mj-lt"/>
                <a:cs typeface="Arial" pitchFamily="34" charset="0"/>
              </a:rPr>
              <a:t>Construction Work Zone Vehicles and Snow Plows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idx="1"/>
          </p:nvPr>
        </p:nvSpPr>
        <p:spPr>
          <a:xfrm>
            <a:off x="416709" y="1923807"/>
            <a:ext cx="3227033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CHARACTERISTICS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532312" y="1923807"/>
            <a:ext cx="4041775" cy="63976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  <a:cs typeface="Arial" pitchFamily="34" charset="0"/>
              </a:rPr>
              <a:t>SHARING THE ROAD STRATEGIES</a:t>
            </a:r>
          </a:p>
        </p:txBody>
      </p:sp>
    </p:spTree>
    <p:extLst>
      <p:ext uri="{BB962C8B-B14F-4D97-AF65-F5344CB8AC3E}">
        <p14:creationId xmlns:p14="http://schemas.microsoft.com/office/powerpoint/2010/main" val="953724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22" y="393627"/>
            <a:ext cx="8229600" cy="98241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EMERGENCY 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64" y="1610215"/>
            <a:ext cx="7771716" cy="3274020"/>
          </a:xfrm>
        </p:spPr>
        <p:txBody>
          <a:bodyPr>
            <a:noAutofit/>
          </a:bodyPr>
          <a:lstStyle/>
          <a:p>
            <a:pPr marL="4000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+mj-lt"/>
                <a:cs typeface="Arial" pitchFamily="34" charset="0"/>
              </a:rPr>
              <a:t>What is Montana’s </a:t>
            </a:r>
            <a:r>
              <a:rPr lang="en-US" sz="2400" i="1" dirty="0">
                <a:latin typeface="+mj-lt"/>
                <a:cs typeface="Arial" pitchFamily="34" charset="0"/>
              </a:rPr>
              <a:t>Move Over Law</a:t>
            </a:r>
            <a:r>
              <a:rPr lang="en-US" sz="2400" dirty="0">
                <a:latin typeface="+mj-lt"/>
                <a:cs typeface="Arial" pitchFamily="34" charset="0"/>
              </a:rPr>
              <a:t>?</a:t>
            </a:r>
          </a:p>
          <a:p>
            <a:pPr marL="4000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+mj-lt"/>
                <a:cs typeface="Arial" pitchFamily="34" charset="0"/>
              </a:rPr>
              <a:t>What types of emergency vehicles does this law apply to?</a:t>
            </a:r>
          </a:p>
          <a:p>
            <a:pPr marL="4000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+mj-lt"/>
                <a:cs typeface="Arial" pitchFamily="34" charset="0"/>
              </a:rPr>
              <a:t>What actions do you need to take when you approach a stopped emergency vehicle on the road side?</a:t>
            </a:r>
          </a:p>
          <a:p>
            <a:pPr marL="4000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+mj-lt"/>
                <a:cs typeface="Arial" pitchFamily="34" charset="0"/>
              </a:rPr>
              <a:t>What should you do if one approaches you from behind with its lights on?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419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 descr="DSC0072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6329"/>
            <a:ext cx="5248489" cy="3491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8508" y="779044"/>
            <a:ext cx="2820243" cy="17976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/>
              <a:t>What do you need to do to safely share the road with these two vehicles?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449" y="0"/>
            <a:ext cx="4804551" cy="33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0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961"/>
            <a:ext cx="8229600" cy="152771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RECREATIONAL VEHICLES </a:t>
            </a:r>
            <a:br>
              <a:rPr lang="en-US" dirty="0">
                <a:solidFill>
                  <a:srgbClr val="C00000"/>
                </a:solidFill>
                <a:latin typeface="+mj-lt"/>
              </a:rPr>
            </a:br>
            <a:r>
              <a:rPr lang="en-US" dirty="0">
                <a:solidFill>
                  <a:srgbClr val="C00000"/>
                </a:solidFill>
                <a:latin typeface="+mj-lt"/>
              </a:rPr>
              <a:t>AND TRAILERS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 descr="DSC0083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452" y="2498622"/>
            <a:ext cx="4877046" cy="3657784"/>
          </a:xfrm>
          <a:prstGeom prst="rect">
            <a:avLst/>
          </a:prstGeom>
        </p:spPr>
      </p:pic>
      <p:pic>
        <p:nvPicPr>
          <p:cNvPr id="6" name="Picture 5" descr="IMG_080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39" y="2492968"/>
            <a:ext cx="2732049" cy="36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29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 descr="Screen Shot 2012-06-18 at 11.34.52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" y="3951364"/>
            <a:ext cx="4585013" cy="2503939"/>
          </a:xfrm>
          <a:prstGeom prst="rect">
            <a:avLst/>
          </a:prstGeom>
        </p:spPr>
      </p:pic>
      <p:pic>
        <p:nvPicPr>
          <p:cNvPr id="10" name="Picture 9" descr="Screen Shot 2012-06-18 at 11.42.0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631" y="3136717"/>
            <a:ext cx="4557937" cy="2498946"/>
          </a:xfrm>
          <a:prstGeom prst="rect">
            <a:avLst/>
          </a:prstGeom>
        </p:spPr>
      </p:pic>
      <p:pic>
        <p:nvPicPr>
          <p:cNvPr id="12" name="Picture 11" descr="IMG_080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284" y="-44606"/>
            <a:ext cx="4555766" cy="3181323"/>
          </a:xfrm>
          <a:prstGeom prst="rect">
            <a:avLst/>
          </a:prstGeom>
        </p:spPr>
      </p:pic>
      <p:pic>
        <p:nvPicPr>
          <p:cNvPr id="13" name="Picture 12" descr="Screen Shot 2012-06-18 at 11.59.06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589284" cy="1906527"/>
          </a:xfrm>
          <a:prstGeom prst="rect">
            <a:avLst/>
          </a:prstGeom>
        </p:spPr>
      </p:pic>
      <p:pic>
        <p:nvPicPr>
          <p:cNvPr id="5" name="Picture 4" descr="Screen Shot 2012-06-18 at 1.04.13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900"/>
            <a:ext cx="4589284" cy="247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7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593" y="54154"/>
            <a:ext cx="2068688" cy="268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59" y="2731404"/>
            <a:ext cx="2868600" cy="3024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75" t="1945" r="-11666" b="-1945"/>
          <a:stretch/>
        </p:blipFill>
        <p:spPr>
          <a:xfrm>
            <a:off x="2534491" y="2708216"/>
            <a:ext cx="2937934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9315" y="15703"/>
            <a:ext cx="3081369" cy="2051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-9892"/>
            <a:ext cx="2058095" cy="2744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3678" y="2078268"/>
            <a:ext cx="2726545" cy="36353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27661" y="-2473"/>
            <a:ext cx="1839523" cy="2763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7422" y="6217850"/>
            <a:ext cx="3448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Photos courtesy of http://www.stockvault.net/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23529" y="2039844"/>
            <a:ext cx="2408447" cy="36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54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26" y="750685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SEMI-TRUCKS AND BUSES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 descr="Screen Shot 2012-06-19 at 6.10.32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511" y="2127854"/>
            <a:ext cx="4966413" cy="2590549"/>
          </a:xfrm>
          <a:prstGeom prst="rect">
            <a:avLst/>
          </a:prstGeom>
        </p:spPr>
      </p:pic>
      <p:pic>
        <p:nvPicPr>
          <p:cNvPr id="6" name="Picture 5" descr="Screen Shot 2012-06-18 at 11.29.21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651" y="2127856"/>
            <a:ext cx="4242786" cy="259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3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verage truck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204" y="778904"/>
            <a:ext cx="4475483" cy="25424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" name="Picture 8" descr="Screen Shot 2012-06-18 at 12.03.4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8904"/>
            <a:ext cx="4755667" cy="2728587"/>
          </a:xfrm>
          <a:prstGeom prst="rect">
            <a:avLst/>
          </a:prstGeom>
        </p:spPr>
      </p:pic>
      <p:pic>
        <p:nvPicPr>
          <p:cNvPr id="10" name="Picture 9" descr="Screen Shot 2012-06-18 at 11.32.37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244" y="3321380"/>
            <a:ext cx="5202755" cy="2889862"/>
          </a:xfrm>
          <a:prstGeom prst="rect">
            <a:avLst/>
          </a:prstGeom>
        </p:spPr>
      </p:pic>
      <p:pic>
        <p:nvPicPr>
          <p:cNvPr id="11" name="Picture 10" descr="Screen Shot 2012-06-18 at 11.41.2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5" y="3321380"/>
            <a:ext cx="4178558" cy="29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8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6410" y="461768"/>
            <a:ext cx="8028878" cy="6362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VIDEO: TURNING SEMI-TRUCK</a:t>
            </a:r>
            <a:endParaRPr lang="en-US" sz="2800" dirty="0"/>
          </a:p>
        </p:txBody>
      </p:sp>
      <p:pic>
        <p:nvPicPr>
          <p:cNvPr id="7" name="Semi-TruckTur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766" y="1098059"/>
            <a:ext cx="7714165" cy="4339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DB728D-3E7B-4D1F-B84C-80CC421B6CF5}"/>
              </a:ext>
            </a:extLst>
          </p:cNvPr>
          <p:cNvSpPr txBox="1"/>
          <p:nvPr/>
        </p:nvSpPr>
        <p:spPr>
          <a:xfrm>
            <a:off x="3480619" y="5692877"/>
            <a:ext cx="2182762" cy="38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 VIDEO (:25)</a:t>
            </a:r>
          </a:p>
        </p:txBody>
      </p:sp>
    </p:spTree>
    <p:extLst>
      <p:ext uri="{BB962C8B-B14F-4D97-AF65-F5344CB8AC3E}">
        <p14:creationId xmlns:p14="http://schemas.microsoft.com/office/powerpoint/2010/main" val="32007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74" y="363176"/>
            <a:ext cx="8006576" cy="139133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SLOW-MOVING VEHICLES, FARM EQUIPMENT AND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7" descr="MISC-TractorRural-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719" y="2164700"/>
            <a:ext cx="4208561" cy="33467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103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Screen Shot 2012-06-18 at 11.23.43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396" y="3130616"/>
            <a:ext cx="4542167" cy="3201012"/>
          </a:xfrm>
          <a:prstGeom prst="rect">
            <a:avLst/>
          </a:prstGeom>
        </p:spPr>
      </p:pic>
      <p:pic>
        <p:nvPicPr>
          <p:cNvPr id="8" name="Picture 7" descr="Rcatt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81914"/>
            <a:ext cx="4415327" cy="28097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Rco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189" y="381914"/>
            <a:ext cx="4811811" cy="28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14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Sharing the Road</a:t>
            </a:r>
            <a:br>
              <a:rPr lang="en-US" dirty="0">
                <a:latin typeface="+mj-lt"/>
              </a:rPr>
            </a:br>
            <a:r>
              <a:rPr lang="en-US" sz="3600" i="1" dirty="0">
                <a:latin typeface="+mj-lt"/>
              </a:rPr>
              <a:t>Montana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29" y="1697856"/>
            <a:ext cx="8020845" cy="33564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Find</a:t>
            </a:r>
            <a:r>
              <a:rPr lang="en-US" sz="2800" b="1" dirty="0">
                <a:solidFill>
                  <a:srgbClr val="CC0066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—</a:t>
            </a:r>
            <a:r>
              <a:rPr lang="en-US" sz="2800" b="1" dirty="0">
                <a:solidFill>
                  <a:srgbClr val="CC0066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Be aware of the situation by searching and scanning.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Solve</a:t>
            </a:r>
            <a:r>
              <a:rPr lang="en-US" sz="2800" b="1" dirty="0">
                <a:solidFill>
                  <a:srgbClr val="CC0066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—</a:t>
            </a:r>
            <a:r>
              <a:rPr lang="en-US" sz="2800" b="1" dirty="0">
                <a:solidFill>
                  <a:srgbClr val="CC0066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Know and understand your options to gain space and time.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Control</a:t>
            </a:r>
            <a:r>
              <a:rPr lang="en-US" sz="2800" b="1" dirty="0">
                <a:solidFill>
                  <a:srgbClr val="CC0066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— Put your options into actions to share the road.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07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7151"/>
            <a:ext cx="8229600" cy="7275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800" b="1" dirty="0">
                <a:latin typeface="Arial" charset="0"/>
              </a:rPr>
              <a:t>Montana Driver Education and Training</a:t>
            </a:r>
            <a:br>
              <a:rPr lang="en-US" sz="2400" b="1" dirty="0">
                <a:solidFill>
                  <a:srgbClr val="CC0066"/>
                </a:solidFill>
                <a:latin typeface="Arial" charset="0"/>
              </a:rPr>
            </a:br>
            <a:r>
              <a:rPr lang="en-US" sz="2400" b="1" dirty="0">
                <a:solidFill>
                  <a:srgbClr val="C00000"/>
                </a:solidFill>
                <a:latin typeface="Arial" charset="0"/>
              </a:rPr>
              <a:t>Standards and Benchmarks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981" y="1150374"/>
            <a:ext cx="4011561" cy="516193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900" b="1" dirty="0">
                <a:latin typeface="Arial" charset="0"/>
              </a:rPr>
              <a:t>1.  </a:t>
            </a:r>
            <a:r>
              <a:rPr lang="en-US" sz="900" b="1" u="sng" dirty="0">
                <a:latin typeface="Arial" charset="0"/>
              </a:rPr>
              <a:t>Laws and Highway System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1.1.  	know the laws outlined in the Montana Driver's manual;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1.2.  	understand the laws outlined in the Montana Driver's Manual;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1.3.  	consistently demonstrate knowledge and understanding by responsible adherence to highway transportation system traffic laws and control devices.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1" dirty="0">
                <a:latin typeface="Arial" charset="0"/>
              </a:rPr>
              <a:t>2.  </a:t>
            </a:r>
            <a:r>
              <a:rPr lang="en-US" sz="900" b="1" u="sng" dirty="0">
                <a:latin typeface="Arial" charset="0"/>
              </a:rPr>
              <a:t>Responsibility</a:t>
            </a:r>
            <a:endParaRPr lang="en-US" sz="900" dirty="0">
              <a:latin typeface="Arial" charset="0"/>
            </a:endParaRP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2.1.  	recognize the importance of making safe and responsible decisions for owning and operating a motor vehicle;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2.2	demonstrate the ability to make appropriate decisions while operating a motor vehicle;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2.3.  	consistently display respect for other users of the highway transportation system;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2.4.  	develop positive habits and attitudes for responsible driving.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1" dirty="0">
                <a:latin typeface="Arial" charset="0"/>
              </a:rPr>
              <a:t>3.  </a:t>
            </a:r>
            <a:r>
              <a:rPr lang="en-US" sz="900" b="1" u="sng" dirty="0">
                <a:latin typeface="Arial" charset="0"/>
              </a:rPr>
              <a:t>Visual Skills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3.1. 	 know proper visual skills for operating a motor vehicle;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3.2.  	communicate and explain proper visual skills for operating a motor vehicle;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3.3. 	 demonstrate the use of proper visual skills for operating a motor vehicle;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3.4.  	develop habits and attitudes with regard to proper visual skills.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900" b="1" dirty="0">
                <a:latin typeface="Arial" charset="0"/>
              </a:rPr>
              <a:t>4.  </a:t>
            </a:r>
            <a:r>
              <a:rPr lang="en-US" sz="900" b="1" u="sng" dirty="0">
                <a:latin typeface="Arial" charset="0"/>
              </a:rPr>
              <a:t>Vehicle Control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4.1.  	demonstrate smooth, safe and efficient operation of a motor vehicle;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4.2.  	develop positive habits and attitudes relative to safe, efficient and smooth vehicle operation.</a:t>
            </a:r>
          </a:p>
          <a:p>
            <a:pPr marL="640080" lvl="1" indent="-457200" algn="r">
              <a:lnSpc>
                <a:spcPct val="120000"/>
              </a:lnSpc>
              <a:buFontTx/>
              <a:buNone/>
            </a:pPr>
            <a:endParaRPr lang="en-US" sz="1000" i="1" dirty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0775" y="1160206"/>
            <a:ext cx="44884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120000"/>
              </a:lnSpc>
              <a:buFontTx/>
              <a:buNone/>
            </a:pPr>
            <a:r>
              <a:rPr lang="en-US" sz="900" b="1" dirty="0">
                <a:latin typeface="Arial" charset="0"/>
              </a:rPr>
              <a:t>5.  </a:t>
            </a:r>
            <a:r>
              <a:rPr lang="en-US" sz="900" b="1" u="sng" dirty="0">
                <a:latin typeface="Arial" charset="0"/>
              </a:rPr>
              <a:t>Communication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5.1.  	consistently communicate driving intentions (i.e., use of lights, vehicle position, and personal signals);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5.2.  	adjust driver behavior based on observation of the highway transportation system and other roadway users;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5.3.	adjust communication (i.e., use of lights, vehicle position, and personal signals) based on observation of the highway transportation system and other users;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5.4.	develop positive habits and attitudes for effective communication.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en-US" sz="900" b="1" dirty="0">
                <a:latin typeface="Arial" charset="0"/>
              </a:rPr>
              <a:t>6.  </a:t>
            </a:r>
            <a:r>
              <a:rPr lang="en-US" sz="900" b="1" u="sng" dirty="0">
                <a:latin typeface="Arial" charset="0"/>
              </a:rPr>
              <a:t>Risk Management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6.1.	understand driver risk-management principles;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6.2. 	demonstrate driver risk-management strategies;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6.3.	develop positive habits and attitudes for effective driver risk-management.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en-US" sz="900" b="1" dirty="0">
                <a:latin typeface="Arial" charset="0"/>
              </a:rPr>
              <a:t>7.  </a:t>
            </a:r>
            <a:r>
              <a:rPr lang="en-US" sz="900" b="1" u="sng" dirty="0">
                <a:latin typeface="Arial" charset="0"/>
              </a:rPr>
              <a:t>Lifelong Learning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7.1. 	identify and use a range of learning strategies required to acquire or retain knowledge, positive driving habits, and driving skills for lifelong learning;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7.2.	establish learning goals that are based on an understanding of one’s own current and future learning needs;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7.3. 	demonstrate knowledge and ability to make informed decisions required for positive driving habits, effective performance, and adaptation to change. 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en-US" sz="900" b="1" dirty="0">
                <a:latin typeface="Arial" charset="0"/>
              </a:rPr>
              <a:t>8.  </a:t>
            </a:r>
            <a:r>
              <a:rPr lang="en-US" sz="900" b="1" u="sng" dirty="0">
                <a:latin typeface="Arial" charset="0"/>
              </a:rPr>
              <a:t>Driving Experience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8.1.  	acquire at least the minimum number of BTW hours over at least the minimum number of days, as required by law, with a Montana-approved driver education teacher; and</a:t>
            </a:r>
          </a:p>
          <a:p>
            <a:pPr marL="640080" lvl="1" indent="-457200">
              <a:lnSpc>
                <a:spcPct val="120000"/>
              </a:lnSpc>
              <a:buFontTx/>
              <a:buNone/>
            </a:pPr>
            <a:r>
              <a:rPr lang="en-US" sz="900" dirty="0">
                <a:latin typeface="Arial" charset="0"/>
              </a:rPr>
              <a:t>8.2.	acquire additional behind-the-wheel driving experience with a parent or guardian’s assistance in a variety of driving situations (i.e., night, adverse weather, gravel road, etc.).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B7163-29F9-4270-BB68-3AC51465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2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86" y="1447060"/>
            <a:ext cx="6729274" cy="325987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</a:rPr>
              <a:t>They have all </a:t>
            </a:r>
            <a:br>
              <a:rPr lang="en-US" sz="4000" dirty="0">
                <a:latin typeface="+mj-lt"/>
              </a:rPr>
            </a:br>
            <a:r>
              <a:rPr lang="en-US" sz="4000" dirty="0">
                <a:latin typeface="+mj-lt"/>
              </a:rPr>
              <a:t>made a choice </a:t>
            </a:r>
            <a:br>
              <a:rPr lang="en-US" sz="4000" dirty="0">
                <a:latin typeface="+mj-lt"/>
              </a:rPr>
            </a:br>
            <a:r>
              <a:rPr lang="en-US" sz="4000" dirty="0">
                <a:latin typeface="+mj-lt"/>
              </a:rPr>
              <a:t>about how they </a:t>
            </a:r>
            <a:br>
              <a:rPr lang="en-US" sz="4000" dirty="0">
                <a:latin typeface="+mj-lt"/>
              </a:rPr>
            </a:br>
            <a:r>
              <a:rPr lang="en-US" sz="4000" dirty="0">
                <a:latin typeface="+mj-lt"/>
              </a:rPr>
              <a:t>use the 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89" y="366107"/>
            <a:ext cx="8229600" cy="81728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Characteristics of HTS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697" y="1379777"/>
            <a:ext cx="6906827" cy="413490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They are all </a:t>
            </a:r>
            <a:r>
              <a:rPr lang="en-US" sz="2800" b="1" dirty="0">
                <a:latin typeface="+mj-lt"/>
              </a:rPr>
              <a:t>ages</a:t>
            </a:r>
          </a:p>
          <a:p>
            <a:r>
              <a:rPr lang="en-US" sz="2800" dirty="0">
                <a:latin typeface="+mj-lt"/>
              </a:rPr>
              <a:t>They are </a:t>
            </a:r>
            <a:r>
              <a:rPr lang="en-US" sz="2800" b="1" dirty="0">
                <a:latin typeface="+mj-lt"/>
              </a:rPr>
              <a:t>multinational</a:t>
            </a:r>
          </a:p>
          <a:p>
            <a:r>
              <a:rPr lang="en-US" sz="2800" dirty="0">
                <a:latin typeface="+mj-lt"/>
              </a:rPr>
              <a:t>Different </a:t>
            </a:r>
            <a:r>
              <a:rPr lang="en-US" sz="2800" b="1" dirty="0">
                <a:latin typeface="+mj-lt"/>
              </a:rPr>
              <a:t>races and genders</a:t>
            </a:r>
          </a:p>
          <a:p>
            <a:r>
              <a:rPr lang="en-US" sz="2800" dirty="0">
                <a:latin typeface="+mj-lt"/>
              </a:rPr>
              <a:t>They have different </a:t>
            </a:r>
            <a:r>
              <a:rPr lang="en-US" sz="2800" b="1" dirty="0">
                <a:latin typeface="+mj-lt"/>
              </a:rPr>
              <a:t>skill levels</a:t>
            </a:r>
          </a:p>
          <a:p>
            <a:r>
              <a:rPr lang="en-US" sz="2800" dirty="0">
                <a:latin typeface="+mj-lt"/>
              </a:rPr>
              <a:t>They have different </a:t>
            </a:r>
            <a:r>
              <a:rPr lang="en-US" sz="2800" b="1" dirty="0">
                <a:latin typeface="+mj-lt"/>
              </a:rPr>
              <a:t>experiences</a:t>
            </a:r>
          </a:p>
          <a:p>
            <a:r>
              <a:rPr lang="en-US" sz="2800" dirty="0">
                <a:latin typeface="+mj-lt"/>
              </a:rPr>
              <a:t>They use different </a:t>
            </a:r>
            <a:r>
              <a:rPr lang="en-US" sz="2800" b="1" dirty="0">
                <a:latin typeface="+mj-lt"/>
              </a:rPr>
              <a:t>modes</a:t>
            </a:r>
            <a:r>
              <a:rPr lang="en-US" sz="2800" dirty="0">
                <a:latin typeface="+mj-lt"/>
              </a:rPr>
              <a:t> of transportation</a:t>
            </a:r>
          </a:p>
          <a:p>
            <a:r>
              <a:rPr lang="en-US" sz="2800" dirty="0">
                <a:latin typeface="+mj-lt"/>
              </a:rPr>
              <a:t>The majority assume they have </a:t>
            </a:r>
            <a:r>
              <a:rPr lang="en-US" sz="2800" b="1" dirty="0">
                <a:latin typeface="+mj-lt"/>
              </a:rPr>
              <a:t>great driving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7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87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Characteristics of HTS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84" y="1678075"/>
            <a:ext cx="6409677" cy="1423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j-lt"/>
                <a:cs typeface="Arial" pitchFamily="34" charset="0"/>
              </a:rPr>
              <a:t>Most importantly, they all expect to use the HTS SAFELY!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96" y="3275618"/>
            <a:ext cx="2473452" cy="24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2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13" y="52962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+mj-lt"/>
              </a:rPr>
              <a:t>Video Activity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456" y="1934840"/>
            <a:ext cx="6167430" cy="19289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+mj-lt"/>
                <a:cs typeface="Arial" pitchFamily="34" charset="0"/>
              </a:rPr>
              <a:t>Watch the video on the next slide depicting a small town main street.  See how many different types of HTS users you can identify.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3780-7EDB-1345-A052-E7FB1ADF62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56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8952</TotalTime>
  <Words>1434</Words>
  <Application>Microsoft Office PowerPoint</Application>
  <PresentationFormat>On-screen Show (4:3)</PresentationFormat>
  <Paragraphs>266</Paragraphs>
  <Slides>56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Monotype Sorts</vt:lpstr>
      <vt:lpstr>Office Theme</vt:lpstr>
      <vt:lpstr>Module 3.4</vt:lpstr>
      <vt:lpstr>PowerPoint Presentation</vt:lpstr>
      <vt:lpstr>Highway Transportation System (HTS)</vt:lpstr>
      <vt:lpstr>Underlying Question</vt:lpstr>
      <vt:lpstr>PowerPoint Presentation</vt:lpstr>
      <vt:lpstr>They have all  made a choice  about how they  use the HTS.</vt:lpstr>
      <vt:lpstr>Characteristics of HTS Users</vt:lpstr>
      <vt:lpstr>Characteristics of HTS Users</vt:lpstr>
      <vt:lpstr>Video Activity 1</vt:lpstr>
      <vt:lpstr>PowerPoint Presentation</vt:lpstr>
      <vt:lpstr>Did you get them all?</vt:lpstr>
      <vt:lpstr>Who else is out there?</vt:lpstr>
      <vt:lpstr>Choices</vt:lpstr>
      <vt:lpstr>Vehicles  Modes of Transportation</vt:lpstr>
      <vt:lpstr>Modes of Transportation</vt:lpstr>
      <vt:lpstr>Every HTS User is a Zone Change!</vt:lpstr>
      <vt:lpstr>Student Activity 2: Sharing the Road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PEDESTRIANS</vt:lpstr>
      <vt:lpstr>BICYCLISTS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MOTORCYCLISTS</vt:lpstr>
      <vt:lpstr>PowerPoint Presentation</vt:lpstr>
      <vt:lpstr>PowerPoint Presentation</vt:lpstr>
      <vt:lpstr>PASSENGER CARS AND PICKUPS</vt:lpstr>
      <vt:lpstr>PowerPoint Presentation</vt:lpstr>
      <vt:lpstr>PowerPoint Presentation</vt:lpstr>
      <vt:lpstr>CONSTRUCTION WORK ZONE VEHICLES AND SNOW PLOWS</vt:lpstr>
      <vt:lpstr>PowerPoint Presentation</vt:lpstr>
      <vt:lpstr>PowerPoint Presentation</vt:lpstr>
      <vt:lpstr>EMERGENCY VEHICLES</vt:lpstr>
      <vt:lpstr>PowerPoint Presentation</vt:lpstr>
      <vt:lpstr>RECREATIONAL VEHICLES  AND TRAILERS</vt:lpstr>
      <vt:lpstr>PowerPoint Presentation</vt:lpstr>
      <vt:lpstr>SEMI-TRUCKS AND BUSES</vt:lpstr>
      <vt:lpstr>PowerPoint Presentation</vt:lpstr>
      <vt:lpstr>PowerPoint Presentation</vt:lpstr>
      <vt:lpstr>SLOW-MOVING VEHICLES, FARM EQUIPMENT AND ANIMALS</vt:lpstr>
      <vt:lpstr>PowerPoint Presentation</vt:lpstr>
      <vt:lpstr>Sharing the Road Montana Style</vt:lpstr>
      <vt:lpstr>Montana Driver Education and Training Standards and Benchmarks</vt:lpstr>
    </vt:vector>
  </TitlesOfParts>
  <Company>DTS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Montana Traffic Education</dc:title>
  <dc:creator>Montana Office of Public Instruction</dc:creator>
  <cp:lastModifiedBy>Borneman, Patricia</cp:lastModifiedBy>
  <cp:revision>198</cp:revision>
  <dcterms:created xsi:type="dcterms:W3CDTF">2012-05-22T04:50:19Z</dcterms:created>
  <dcterms:modified xsi:type="dcterms:W3CDTF">2018-03-14T18:40:42Z</dcterms:modified>
</cp:coreProperties>
</file>